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EB Garamon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8331DB-1BFE-4244-B926-C2FEE7AD3557}">
  <a:tblStyle styleId="{258331DB-1BFE-4244-B926-C2FEE7AD35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italic.fntdata"/><Relationship Id="rId20" Type="http://schemas.openxmlformats.org/officeDocument/2006/relationships/slide" Target="slides/slide14.xml"/><Relationship Id="rId41" Type="http://schemas.openxmlformats.org/officeDocument/2006/relationships/font" Target="fonts/EBGaramon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39" Type="http://schemas.openxmlformats.org/officeDocument/2006/relationships/font" Target="fonts/EBGaramond-bold.fntdata"/><Relationship Id="rId16" Type="http://schemas.openxmlformats.org/officeDocument/2006/relationships/slide" Target="slides/slide10.xml"/><Relationship Id="rId38" Type="http://schemas.openxmlformats.org/officeDocument/2006/relationships/font" Target="fonts/EBGaramon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52d795a14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52d795a1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4a77de362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4a77de362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52d795a1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52d795a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4a77de362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4a77de362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52d795a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52d795a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52d795a1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52d795a1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52d795a1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52d795a1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52d795a1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52d795a1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56f4d864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56f4d864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56f4d864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56f4d864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56f4d86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56f4d86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4a77de36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4a77de36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56f4d864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56f4d864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4a77de36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4a77de36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4a77de36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4a77de36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52d795a1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52d795a1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52d795a1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52d795a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52d795a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52d795a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bmcpublichealth.biomedcentral.com/articles/10.1186/1471-2458-12-168" TargetMode="External"/><Relationship Id="rId4" Type="http://schemas.openxmlformats.org/officeDocument/2006/relationships/hyperlink" Target="https://maps.amsterdam.nl/open_geodat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2861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Measuring the bikeability in Amsterdam across PC4 areas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977"/>
              <a:t>Case Study - Final Presentation</a:t>
            </a:r>
            <a:endParaRPr b="0" sz="2977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3341800"/>
            <a:ext cx="76881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15"/>
              <a:t>Group - 5</a:t>
            </a:r>
            <a:endParaRPr sz="58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15"/>
              <a:t>Sajad AHMADI Jozdani 5328381</a:t>
            </a:r>
            <a:endParaRPr sz="62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15"/>
              <a:t>Erdem KOCER 9424644</a:t>
            </a:r>
            <a:endParaRPr sz="62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15"/>
              <a:t>Shehab Al-MASRI 4338707</a:t>
            </a:r>
            <a:endParaRPr sz="62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Methodology: Final Equation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000" y="2124875"/>
            <a:ext cx="3524975" cy="23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2160052" y="45345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latin typeface="EB Garamond"/>
                <a:ea typeface="EB Garamond"/>
                <a:cs typeface="EB Garamond"/>
                <a:sym typeface="EB Garamond"/>
              </a:rPr>
              <a:t>Ref: </a:t>
            </a:r>
            <a:r>
              <a:rPr lang="en-GB" sz="1100">
                <a:latin typeface="EB Garamond"/>
                <a:ea typeface="EB Garamond"/>
                <a:cs typeface="EB Garamond"/>
                <a:sym typeface="EB Garamond"/>
              </a:rPr>
              <a:t>Schmid-Querg et al. (2021)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Greenness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950" y="1749900"/>
            <a:ext cx="4603900" cy="32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Infrastructure Quality 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963" y="1853850"/>
            <a:ext cx="4248016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50" y="1908225"/>
            <a:ext cx="3914527" cy="27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Bike Parking </a:t>
            </a:r>
            <a:r>
              <a:rPr lang="en-GB"/>
              <a:t>Amenities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25" y="1792625"/>
            <a:ext cx="4752845" cy="33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550" y="2105700"/>
            <a:ext cx="2691575" cy="20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75" y="2119175"/>
            <a:ext cx="2695492" cy="21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9275" y="2099025"/>
            <a:ext cx="2691575" cy="21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99275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Overall Quality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949775"/>
            <a:ext cx="3214825" cy="25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263" y="1318650"/>
            <a:ext cx="4933637" cy="34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graphicFrame>
        <p:nvGraphicFramePr>
          <p:cNvPr id="185" name="Google Shape;185;p28"/>
          <p:cNvGraphicFramePr/>
          <p:nvPr/>
        </p:nvGraphicFramePr>
        <p:xfrm>
          <a:off x="628575" y="215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{258331DB-1BFE-4244-B926-C2FEE7AD3557}</a:tableStyleId>
              </a:tblPr>
              <a:tblGrid>
                <a:gridCol w="857475"/>
                <a:gridCol w="680375"/>
                <a:gridCol w="772375"/>
                <a:gridCol w="595325"/>
              </a:tblGrid>
              <a:tr h="61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Highest Quality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Score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Lowest </a:t>
                      </a:r>
                      <a:r>
                        <a:rPr lang="en-GB" sz="1100"/>
                        <a:t>Quality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Score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1066</a:t>
                      </a:r>
                      <a:endParaRPr sz="16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1060</a:t>
                      </a:r>
                      <a:endParaRPr sz="16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1032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0.75</a:t>
                      </a:r>
                      <a:endParaRPr sz="16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0.75</a:t>
                      </a:r>
                      <a:endParaRPr sz="16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0.73</a:t>
                      </a:r>
                      <a:endParaRPr sz="16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1071</a:t>
                      </a:r>
                      <a:endParaRPr sz="1900"/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1075</a:t>
                      </a:r>
                      <a:endParaRPr sz="16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1057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0.25</a:t>
                      </a:r>
                      <a:endParaRPr sz="16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0.26</a:t>
                      </a:r>
                      <a:endParaRPr sz="16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0.31</a:t>
                      </a:r>
                      <a:endParaRPr sz="16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426" y="1319350"/>
            <a:ext cx="4632448" cy="3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&amp; Discussion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419600" y="1934725"/>
            <a:ext cx="5184300" cy="24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Overall overview the 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quality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of greenness, biking infrastructure, and bike parking facilities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Calculated bikeability quality score for 71 out of 85 PC areas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Most PC4 areas show high greenness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Biking infrastructure quality is generally high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Bike parking amenities have low quality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Source Limitation: </a:t>
            </a: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CyclOSM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1934725"/>
            <a:ext cx="3417325" cy="245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419600" y="1934725"/>
            <a:ext cx="5184300" cy="24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925" y="1491488"/>
            <a:ext cx="3144375" cy="31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1122800" y="1934725"/>
            <a:ext cx="6803400" cy="30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Wang, R., Lu, Y., Wu, X., Liu, Y., &amp; Yao, Y. (2020). Relationship between eye-level greenness and cycling frequency around metro stations in Shenzhen, China: A big data approach. Sustainable Cities and Society, 59, 102201. https://doi.org/10.1016/j.scs.2020.102201</a:t>
            </a:r>
            <a:endParaRPr sz="11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Wahlgren, L., &amp; Schantz, P. (2012). Exploring bikeability in a metropolitan setting: stimulating and hindering factors in commuting route environments. BMC Public Health, 12, 168. </a:t>
            </a:r>
            <a:r>
              <a:rPr lang="en-GB" sz="1100" u="sng">
                <a:solidFill>
                  <a:srgbClr val="1155CC"/>
                </a:solid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https://bmcpublichealth.biomedcentral.com/articles/10.1186/1471-2458-12-168</a:t>
            </a:r>
            <a:endParaRPr sz="11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City of Amsterdam. (2024, January 30). Maps data. </a:t>
            </a:r>
            <a:r>
              <a:rPr lang="en-GB" sz="1100" u="sng">
                <a:solidFill>
                  <a:srgbClr val="1155CC"/>
                </a:solid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https://maps.amsterdam.nl/open_geodata</a:t>
            </a:r>
            <a:endParaRPr sz="11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Gu, P., Han, Z., Cao, Z., Chen, Y., &amp; Jiang, Y. (2018). Using open source data to measure street walkability and bikeability in China: A case of four cities. Transportation research record, 2672(31), 63-75.</a:t>
            </a:r>
            <a:endParaRPr sz="11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McNeil, N. (2011). Bikeability and the 20-min neighborhood: How infrastructure and destinations influence bicycle accessibility. Transportation research record, 2247(1), 53-63.</a:t>
            </a:r>
            <a:endParaRPr sz="11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Schmid-Querg, J., Keler, A., &amp; Grigoropoulos, G. (2021). The Munich bikeability index: A practical approach for measuring urban bikeability. Sustainability, 13(1), 428.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Introduction - r</a:t>
            </a:r>
            <a:r>
              <a:rPr lang="en-GB" sz="1600"/>
              <a:t>esearch question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Literature review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Methodology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Results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Conclusion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Biking is gaining significance due to the </a:t>
            </a:r>
            <a:r>
              <a:rPr lang="en-GB" sz="1600"/>
              <a:t>rising</a:t>
            </a:r>
            <a:r>
              <a:rPr lang="en-GB" sz="1600"/>
              <a:t> interest in bicycle usage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Measuring the bikeability is crucial for assessing a city's cycling infrastructure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There are no one-size-fits-all equation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Question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What is the bikeability of Amsterdam across PC4 areas in terms of grenness, biking infrastructure, and parking facilities?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Literature Review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1853850"/>
            <a:ext cx="76887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000"/>
              <a:t>Eye-level greenness significantly influences cycling frequency, with visible greenery within 500m to 1500m boosting cycling and integrating it with public transport - Wanga et al. (2020)</a:t>
            </a:r>
            <a:endParaRPr sz="3000"/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000"/>
              <a:t>Design features such as quick routes and dedicated bike lanes are crucial for encouraging cycling; wider and protected bike lanes increase active transportation, suggesting that infrastructure development is key for cyclist and pedestrian quality - Silva et al. (2011) and Aziz et al. (2018)</a:t>
            </a:r>
            <a:endParaRPr sz="3000"/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000"/>
              <a:t>Efficient bike parking management and integration into city planning are essential for improving the bikeability experience and supporting sustainable mobility - Van der Spek and Scheltema (2015) and Schmid-Querg et al. (2021)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Amsterdam.nl and CyclOSM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Geopandas : Data cleaning and spatial operations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QGIS: Visualisation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Folium: Visualisation in notebook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Methodology: Greenness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1977800"/>
            <a:ext cx="5349300" cy="16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Map algebra between PC4 and green areas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Map Algebra functions, Field Calculator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Polygon in Polygon overlay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Aggregation by PC4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Visualisation on QGIS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Methodology: Infrastructure Quality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729450" y="1977800"/>
            <a:ext cx="5349300" cy="16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Biking Network from Amsterdam.nl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Assigning</a:t>
            </a:r>
            <a:r>
              <a:rPr lang="en-GB"/>
              <a:t> quality scores to bike lane t</a:t>
            </a:r>
            <a:r>
              <a:rPr lang="en-GB"/>
              <a:t>ypes </a:t>
            </a:r>
            <a:r>
              <a:rPr lang="en-GB" sz="1000"/>
              <a:t>(Schmid-Querg et al. (2021)</a:t>
            </a:r>
            <a:r>
              <a:rPr lang="en-GB" sz="1000"/>
              <a:t>)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Map overlay, </a:t>
            </a:r>
            <a:r>
              <a:rPr lang="en-GB"/>
              <a:t>interaction</a:t>
            </a:r>
            <a:r>
              <a:rPr lang="en-GB"/>
              <a:t> with PC4 areas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Measured the weighted average of the </a:t>
            </a:r>
            <a:r>
              <a:rPr lang="en-GB"/>
              <a:t>quality</a:t>
            </a:r>
            <a:r>
              <a:rPr lang="en-GB"/>
              <a:t> score per PC4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950" y="3164808"/>
            <a:ext cx="4208399" cy="171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- Bike Parking Amenities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729450" y="1977800"/>
            <a:ext cx="4723800" cy="16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OpenStreetMap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Data cleaning and preparation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Bike parking amenities categories and weights (</a:t>
            </a:r>
            <a:r>
              <a:rPr lang="en-GB" sz="11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Schmid-Querg et al. (2021)</a:t>
            </a:r>
            <a:r>
              <a:rPr lang="en-GB"/>
              <a:t>)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72 out of 85 PC4 areas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Spatial Join  and group by PC4: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Count of nike parking points per PC4 (50%)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Average quality per PC4 (50%)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425" y="3706749"/>
            <a:ext cx="3794075" cy="11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750" y="1977800"/>
            <a:ext cx="238047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